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7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2" r:id="rId6"/>
    <p:sldId id="265" r:id="rId7"/>
    <p:sldId id="263" r:id="rId8"/>
    <p:sldId id="264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394284-EDC8-7440-BF34-AB74AA1C1BA6}">
          <p14:sldIdLst>
            <p14:sldId id="256"/>
            <p14:sldId id="257"/>
            <p14:sldId id="259"/>
            <p14:sldId id="261"/>
            <p14:sldId id="262"/>
            <p14:sldId id="265"/>
            <p14:sldId id="263"/>
            <p14:sldId id="264"/>
            <p14:sldId id="266"/>
            <p14:sldId id="268"/>
            <p14:sldId id="267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A070A1-81B4-40FD-9306-65A801127AB2}" v="1" dt="2018-10-10T10:15:55.684"/>
    <p1510:client id="{3F10F7F6-8E1B-4AC9-AD01-C8347423C04F}" v="9" dt="2018-10-10T11:25:33.666"/>
    <p1510:client id="{6C167643-4472-4AF1-BDA2-E8DD41547BE4}" v="6" dt="2018-10-11T16:29:45.083"/>
    <p1510:client id="{0C1CD843-EE15-4173-9519-0DFB97AC2D16}" v="26" dt="2018-10-12T17:58:26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78214"/>
  </p:normalViewPr>
  <p:slideViewPr>
    <p:cSldViewPr snapToGrid="0">
      <p:cViewPr>
        <p:scale>
          <a:sx n="50" d="100"/>
          <a:sy n="50" d="100"/>
        </p:scale>
        <p:origin x="-522" y="-672"/>
      </p:cViewPr>
      <p:guideLst>
        <p:guide orient="horz" pos="2160"/>
        <p:guide pos="3840"/>
      </p:guideLst>
    </p:cSldViewPr>
  </p:slideViewPr>
  <p:notesTextViewPr>
    <p:cViewPr>
      <p:scale>
        <a:sx n="105" d="100"/>
        <a:sy n="10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C30A8-8D74-8540-AD88-F7C2D481CA68}" type="datetimeFigureOut">
              <a:rPr lang="en-US" smtClean="0"/>
              <a:t>10/18/2018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09BE2F-D841-2E4B-AC75-CEF7944FA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23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587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1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10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90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02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943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18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713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284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74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18/10/2018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95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rawfie.e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14407" y="327631"/>
            <a:ext cx="10808662" cy="2991066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6600" dirty="0" smtClean="0">
                <a:latin typeface="Corbel"/>
              </a:rPr>
              <a:t>Role Assignment in </a:t>
            </a:r>
            <a:r>
              <a:rPr lang="en-US" sz="6600" dirty="0" err="1" smtClean="0">
                <a:latin typeface="Corbel"/>
              </a:rPr>
              <a:t>IoT</a:t>
            </a:r>
            <a:r>
              <a:rPr lang="en-US" sz="6600" dirty="0" smtClean="0">
                <a:latin typeface="Corbel"/>
              </a:rPr>
              <a:t> through Accelerated Hardware</a:t>
            </a:r>
            <a:endParaRPr lang="el-GR" sz="6600" dirty="0">
              <a:latin typeface="Corbel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89538" y="4046281"/>
            <a:ext cx="10058400" cy="11430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latin typeface="Corbel"/>
              </a:rPr>
              <a:t>Md. Fasiul ALAM</a:t>
            </a:r>
            <a:r>
              <a:rPr lang="el-GR" dirty="0" smtClean="0">
                <a:latin typeface="Corbel"/>
              </a:rPr>
              <a:t> </a:t>
            </a:r>
            <a:r>
              <a:rPr lang="el-GR" dirty="0">
                <a:latin typeface="Corbel"/>
              </a:rPr>
              <a:t>and S. </a:t>
            </a:r>
            <a:r>
              <a:rPr lang="el-GR" dirty="0" smtClean="0">
                <a:latin typeface="Corbel"/>
              </a:rPr>
              <a:t>Hadjiefthymiades</a:t>
            </a:r>
            <a:endParaRPr lang="en-US" dirty="0" smtClean="0">
              <a:latin typeface="Corbel"/>
            </a:endParaRPr>
          </a:p>
          <a:p>
            <a:pPr algn="ctr"/>
            <a:r>
              <a:rPr lang="en-US" dirty="0" smtClean="0">
                <a:latin typeface="Corbel"/>
              </a:rPr>
              <a:t>Pervasive computing research lab</a:t>
            </a:r>
          </a:p>
          <a:p>
            <a:pPr algn="ctr"/>
            <a:r>
              <a:rPr lang="en-US" dirty="0" smtClean="0">
                <a:latin typeface="Corbel"/>
              </a:rPr>
              <a:t>University of Athens</a:t>
            </a:r>
            <a:endParaRPr lang="el-GR" dirty="0" err="1">
              <a:latin typeface="Corbel"/>
            </a:endParaRPr>
          </a:p>
        </p:txBody>
      </p:sp>
      <p:pic>
        <p:nvPicPr>
          <p:cNvPr id="7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9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F0D4882-4807-4490-8B32-AB3FCEFC308D}"/>
              </a:ext>
            </a:extLst>
          </p:cNvPr>
          <p:cNvSpPr txBox="1"/>
          <p:nvPr/>
        </p:nvSpPr>
        <p:spPr>
          <a:xfrm>
            <a:off x="1654924" y="5376254"/>
            <a:ext cx="8927629" cy="83099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dirty="0" smtClean="0">
                <a:latin typeface="Helvetica Neue"/>
              </a:rPr>
              <a:t>IOTSMS 2018</a:t>
            </a:r>
          </a:p>
          <a:p>
            <a:pPr algn="ctr"/>
            <a:r>
              <a:rPr lang="en-US" sz="2400" dirty="0" smtClean="0">
                <a:latin typeface="Helvetica Neue"/>
              </a:rPr>
              <a:t>Valencia, Spain</a:t>
            </a:r>
            <a:endParaRPr lang="en-US" sz="24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Experimentation Platforms</a:t>
            </a:r>
            <a:endParaRPr lang="el-GR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pic>
        <p:nvPicPr>
          <p:cNvPr id="2050" name="Picture 2" descr="http://zedboard.org/sites/default/files/styles/product_slider/public/product/ZedBoard_RevA_sideA_0_0.png?itok=lslF6le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7" y="2266950"/>
            <a:ext cx="3623639" cy="3107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51226" y="2411968"/>
            <a:ext cx="33178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Zedboard</a:t>
            </a:r>
            <a:r>
              <a:rPr lang="en-US" sz="2800" dirty="0" smtClean="0"/>
              <a:t> …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  but also </a:t>
            </a:r>
            <a:r>
              <a:rPr lang="en-US" sz="2800" dirty="0" err="1" smtClean="0"/>
              <a:t>Parallela</a:t>
            </a:r>
            <a:endParaRPr lang="el-GR" sz="2800" dirty="0"/>
          </a:p>
        </p:txBody>
      </p:sp>
      <p:pic>
        <p:nvPicPr>
          <p:cNvPr id="2052" name="Picture 4" descr="15478282925_5accdb9d95_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122" y="3423225"/>
            <a:ext cx="4120457" cy="2746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953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l-GR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3619500"/>
            <a:ext cx="882015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ACK: This </a:t>
            </a:r>
            <a:r>
              <a:rPr lang="en-US" sz="2000" dirty="0"/>
              <a:t>research has been funded by the European Commission (Horizon H2020 </a:t>
            </a:r>
            <a:r>
              <a:rPr lang="en-US" sz="2000" dirty="0" err="1"/>
              <a:t>programme</a:t>
            </a:r>
            <a:r>
              <a:rPr lang="en-US" sz="2000" dirty="0"/>
              <a:t>) under the RAWFIE (Road-, Air-, and Water- based Future Internet Experimentation) [20] project an initiative that aims for Future Internet Research Experimentation for Internet of Things (</a:t>
            </a:r>
            <a:r>
              <a:rPr lang="en-US" sz="2000" dirty="0" err="1"/>
              <a:t>IoT</a:t>
            </a:r>
            <a:r>
              <a:rPr lang="en-US" sz="2000" dirty="0"/>
              <a:t>) devices</a:t>
            </a:r>
            <a:r>
              <a:rPr lang="en-US" sz="2000" dirty="0" smtClean="0"/>
              <a:t>..</a:t>
            </a:r>
          </a:p>
          <a:p>
            <a:endParaRPr lang="en-US" sz="2000" dirty="0"/>
          </a:p>
          <a:p>
            <a:r>
              <a:rPr lang="en-US" sz="2000" dirty="0" smtClean="0">
                <a:hlinkClick r:id="rId4"/>
              </a:rPr>
              <a:t>www.rawfie.eu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p-comp.d.uoa.gr</a:t>
            </a:r>
            <a:endParaRPr lang="el-GR" sz="2000" dirty="0"/>
          </a:p>
          <a:p>
            <a:endParaRPr lang="el-GR" sz="2000" dirty="0"/>
          </a:p>
        </p:txBody>
      </p:sp>
      <p:pic>
        <p:nvPicPr>
          <p:cNvPr id="6" name="Picture 5" descr="C:\Users\Blerina\Downloads\Rawfie_logo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62" y="3695789"/>
            <a:ext cx="1649622" cy="146685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13478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40B8115-5F7A-4D15-A846-4DCCBB49B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rbel"/>
              </a:rPr>
              <a:t>IoT</a:t>
            </a:r>
            <a:r>
              <a:rPr lang="en-US" dirty="0" smtClean="0">
                <a:latin typeface="Corbel"/>
              </a:rPr>
              <a:t> in-network processing</a:t>
            </a:r>
            <a:endParaRPr lang="el-GR" dirty="0" err="1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3AED3CB2-E5F4-4695-9033-F1DBCE84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150" y="1845734"/>
            <a:ext cx="9963150" cy="402336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charset="2"/>
              <a:buChar char="q"/>
            </a:pPr>
            <a:r>
              <a:rPr lang="en-US" sz="2800" dirty="0"/>
              <a:t> Roles assigned to </a:t>
            </a:r>
            <a:r>
              <a:rPr lang="en-US" sz="2800" dirty="0" err="1"/>
              <a:t>IoT</a:t>
            </a:r>
            <a:r>
              <a:rPr lang="en-US" sz="2800" dirty="0"/>
              <a:t> nodes to facilitate data transformation along their path to the application. Examples: event detection, fusion, aggregation.</a:t>
            </a:r>
          </a:p>
          <a:p>
            <a:pPr>
              <a:lnSpc>
                <a:spcPct val="100000"/>
              </a:lnSpc>
              <a:buFont typeface="Wingdings" charset="2"/>
              <a:buChar char="q"/>
            </a:pPr>
            <a:r>
              <a:rPr lang="en-US" sz="2800" dirty="0"/>
              <a:t> Nodes (roles) </a:t>
            </a:r>
            <a:r>
              <a:rPr lang="en-US" sz="2800"/>
              <a:t>are </a:t>
            </a:r>
            <a:r>
              <a:rPr lang="en-US" sz="2800" smtClean="0"/>
              <a:t>chained, </a:t>
            </a:r>
            <a:r>
              <a:rPr lang="en-US" sz="2800" dirty="0"/>
              <a:t>subject to the current network topology, to form an in-network workflow.</a:t>
            </a:r>
          </a:p>
          <a:p>
            <a:pPr>
              <a:lnSpc>
                <a:spcPct val="100000"/>
              </a:lnSpc>
              <a:buFont typeface="Wingdings" charset="2"/>
              <a:buChar char="q"/>
            </a:pPr>
            <a:r>
              <a:rPr lang="en-US" sz="2800" dirty="0"/>
              <a:t> Use of accelerated hardware to efficiently managed the delegated tasks (roles), optimize the energy use and promptly react to topological changes. </a:t>
            </a:r>
            <a:endParaRPr lang="el-GR" sz="2800" dirty="0"/>
          </a:p>
        </p:txBody>
      </p:sp>
      <p:pic>
        <p:nvPicPr>
          <p:cNvPr id="6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8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Accelerator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Parallel processors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FPGA boards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smtClean="0"/>
              <a:t>GPUs</a:t>
            </a:r>
          </a:p>
          <a:p>
            <a:endParaRPr lang="en-US" sz="2800" dirty="0" smtClean="0"/>
          </a:p>
          <a:p>
            <a:r>
              <a:rPr lang="en-US" sz="2800" dirty="0" smtClean="0"/>
              <a:t>Benefits: min energy overhead per instruction, parallel execution of tasks, limited overhead for setting up/dropping in-network processing duties.  </a:t>
            </a:r>
            <a:endParaRPr lang="en-US" sz="2800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056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structure</a:t>
            </a:r>
            <a:endParaRPr lang="en-US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319575" y="2055344"/>
            <a:ext cx="6199152" cy="27958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endParaRPr lang="en-US" sz="1600"/>
          </a:p>
        </p:txBody>
      </p:sp>
      <p:sp>
        <p:nvSpPr>
          <p:cNvPr id="8" name="Rectangle 7"/>
          <p:cNvSpPr/>
          <p:nvPr/>
        </p:nvSpPr>
        <p:spPr>
          <a:xfrm>
            <a:off x="2708495" y="2384743"/>
            <a:ext cx="1732463" cy="7712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r>
              <a:rPr lang="en-US" sz="1600" dirty="0"/>
              <a:t>Onboard</a:t>
            </a:r>
          </a:p>
          <a:p>
            <a:pPr algn="ctr"/>
            <a:r>
              <a:rPr lang="en-US" sz="1600" dirty="0"/>
              <a:t>Sensors</a:t>
            </a:r>
          </a:p>
        </p:txBody>
      </p:sp>
      <p:sp>
        <p:nvSpPr>
          <p:cNvPr id="9" name="Rectangle 8"/>
          <p:cNvSpPr/>
          <p:nvPr/>
        </p:nvSpPr>
        <p:spPr>
          <a:xfrm>
            <a:off x="4841663" y="2384743"/>
            <a:ext cx="1367113" cy="7712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r>
              <a:rPr lang="en-US" sz="1600" dirty="0"/>
              <a:t>Processor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97697" y="2392777"/>
            <a:ext cx="1638179" cy="7873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r>
              <a:rPr lang="en-US" sz="1600" dirty="0"/>
              <a:t>Accelerator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84924" y="3646102"/>
            <a:ext cx="1732463" cy="7552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r>
              <a:rPr lang="en-US" sz="1600" dirty="0"/>
              <a:t>Network (up, downstream)</a:t>
            </a:r>
          </a:p>
        </p:txBody>
      </p:sp>
      <p:sp>
        <p:nvSpPr>
          <p:cNvPr id="12" name="10-Point Star 11"/>
          <p:cNvSpPr/>
          <p:nvPr/>
        </p:nvSpPr>
        <p:spPr>
          <a:xfrm>
            <a:off x="4759165" y="3638068"/>
            <a:ext cx="1555681" cy="755208"/>
          </a:xfrm>
          <a:prstGeom prst="star10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r>
              <a:rPr lang="en-US" sz="1600" dirty="0"/>
              <a:t>BUS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597697" y="3597897"/>
            <a:ext cx="1638179" cy="79537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r>
              <a:rPr lang="en-US" sz="1600" dirty="0"/>
              <a:t>User Interface support</a:t>
            </a:r>
          </a:p>
        </p:txBody>
      </p:sp>
      <p:sp>
        <p:nvSpPr>
          <p:cNvPr id="14" name="Left-Right-Up Arrow 13"/>
          <p:cNvSpPr/>
          <p:nvPr/>
        </p:nvSpPr>
        <p:spPr>
          <a:xfrm>
            <a:off x="1901191" y="4474528"/>
            <a:ext cx="3394212" cy="1202372"/>
          </a:xfrm>
          <a:prstGeom prst="leftRight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endParaRPr lang="en-US" sz="1600"/>
          </a:p>
        </p:txBody>
      </p:sp>
      <p:pic>
        <p:nvPicPr>
          <p:cNvPr id="15" name="Picture 2" descr="Αποτέλεσμα εικόνας για clipart of us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0667" y="3592659"/>
            <a:ext cx="913983" cy="11569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eft-Right Arrow 15"/>
          <p:cNvSpPr/>
          <p:nvPr/>
        </p:nvSpPr>
        <p:spPr>
          <a:xfrm>
            <a:off x="8253554" y="3802769"/>
            <a:ext cx="1484968" cy="373586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195938" tIns="97969" rIns="195938" bIns="97969" rtlCol="0" anchor="ctr"/>
          <a:lstStyle/>
          <a:p>
            <a:pPr algn="ctr"/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79877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support to </a:t>
            </a:r>
            <a:r>
              <a:rPr lang="en-US" dirty="0" err="1" smtClean="0"/>
              <a:t>IoT</a:t>
            </a:r>
            <a:r>
              <a:rPr lang="en-US" dirty="0" smtClean="0"/>
              <a:t> tasks</a:t>
            </a:r>
            <a:endParaRPr lang="en-US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7700" y="2305050"/>
            <a:ext cx="11243865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Task functionality is programmed into the FPGA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Tasks can be realized in parallel (within the FPGA)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Processor programming: bare-metal or OS based using languages like Java.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FPGA design: VHDL or HLS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Memory mapped connectivity between processing element and FPGA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Different tasks can be programmed in advance</a:t>
            </a:r>
            <a:r>
              <a:rPr lang="en-US" sz="2800" dirty="0"/>
              <a:t> </a:t>
            </a:r>
            <a:r>
              <a:rPr lang="en-US" sz="2800" dirty="0" smtClean="0"/>
              <a:t>and deployed on demand.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9990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FPGA connectivity</a:t>
            </a:r>
            <a:endParaRPr lang="en-US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68"/>
          <a:stretch/>
        </p:blipFill>
        <p:spPr bwMode="auto">
          <a:xfrm>
            <a:off x="2755899" y="1751161"/>
            <a:ext cx="7121345" cy="4536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03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topology &amp; reassignments</a:t>
            </a:r>
            <a:endParaRPr lang="en-US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92" y="1822450"/>
            <a:ext cx="6308408" cy="444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628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Reassignment realization</a:t>
            </a:r>
            <a:endParaRPr lang="en-US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37"/>
          <a:stretch/>
        </p:blipFill>
        <p:spPr bwMode="auto">
          <a:xfrm>
            <a:off x="2571438" y="1905000"/>
            <a:ext cx="6343962" cy="4283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995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* Dominant delay factor: the communication interface between the host processor and the FPGA (affected data passing and </a:t>
            </a:r>
            <a:r>
              <a:rPr lang="en-US" sz="2800" dirty="0" err="1" smtClean="0"/>
              <a:t>reprogrammability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* Our experiments demonstrated sustained rates of 461 MB/s for PL clocking at 125 MHz</a:t>
            </a:r>
          </a:p>
          <a:p>
            <a:pPr marL="457200" indent="-457200">
              <a:buFont typeface="+mj-lt"/>
              <a:buAutoNum type="arabicPeriod"/>
            </a:pPr>
            <a:endParaRPr lang="el-GR" sz="2800" dirty="0"/>
          </a:p>
        </p:txBody>
      </p:sp>
      <p:pic>
        <p:nvPicPr>
          <p:cNvPr id="4" name="Εικόνα 7">
            <a:extLst>
              <a:ext uri="{FF2B5EF4-FFF2-40B4-BE49-F238E27FC236}">
                <a16:creationId xmlns:a16="http://schemas.microsoft.com/office/drawing/2014/main" xmlns="" id="{4223F4D0-3EFD-4DB2-86A0-9EF8ABEF2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2661" y="218396"/>
            <a:ext cx="1858904" cy="545840"/>
          </a:xfrm>
          <a:prstGeom prst="rect">
            <a:avLst/>
          </a:prstGeom>
        </p:spPr>
      </p:pic>
      <p:pic>
        <p:nvPicPr>
          <p:cNvPr id="5" name="Εικόνα 9">
            <a:extLst>
              <a:ext uri="{FF2B5EF4-FFF2-40B4-BE49-F238E27FC236}">
                <a16:creationId xmlns:a16="http://schemas.microsoft.com/office/drawing/2014/main" xmlns="" id="{4B8DDC68-C5CF-4852-A2A1-E16B6289B8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" y="73378"/>
            <a:ext cx="829984" cy="130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86612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1280</TotalTime>
  <Words>319</Words>
  <Application>Microsoft Office PowerPoint</Application>
  <PresentationFormat>Custom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Retrospect</vt:lpstr>
      <vt:lpstr>Role Assignment in IoT through Accelerated Hardware</vt:lpstr>
      <vt:lpstr>IoT in-network processing</vt:lpstr>
      <vt:lpstr>Accelerator types</vt:lpstr>
      <vt:lpstr>Node structure</vt:lpstr>
      <vt:lpstr>FPGA support to IoT tasks</vt:lpstr>
      <vt:lpstr>FPGA connectivity</vt:lpstr>
      <vt:lpstr>Dynamic topology &amp; reassignments</vt:lpstr>
      <vt:lpstr>Reassignment realization</vt:lpstr>
      <vt:lpstr>Delays</vt:lpstr>
      <vt:lpstr>Experimentation Platforms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stathes</dc:creator>
  <cp:lastModifiedBy>-</cp:lastModifiedBy>
  <cp:revision>771</cp:revision>
  <dcterms:created xsi:type="dcterms:W3CDTF">2012-08-02T13:11:46Z</dcterms:created>
  <dcterms:modified xsi:type="dcterms:W3CDTF">2018-10-18T08:10:46Z</dcterms:modified>
</cp:coreProperties>
</file>